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73" d="100"/>
          <a:sy n="73" d="100"/>
        </p:scale>
        <p:origin x="10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E57E25FB-E6E2-4663-801A-7401DC0AF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47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0D2D-C896-4132-A444-E2E061E2A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9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E7597-CFE7-435D-965D-A37C45DD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05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2D230-FF72-4901-9B9E-2621B9E2C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63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C40A-E684-428B-8C36-CE566A03D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8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115F3-3062-4848-9C67-00E250623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77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FDC3-ABF3-4BEC-B7A9-8287E204C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3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3B753-BA56-4C86-A564-A845CB284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50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96401-F76D-45A0-ADFD-5214C3364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6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D87A4-B2AE-45A6-9B1E-0353A9C9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1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B2DFD-E54F-4836-833D-D735EF716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92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3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4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5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6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7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8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29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		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A175F242-1235-4C2A-9ABC-4F33AE624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Introduction to Significant Figures</a:t>
            </a:r>
            <a:br>
              <a:rPr lang="en-US" altLang="en-US" smtClean="0"/>
            </a:br>
            <a:r>
              <a:rPr lang="en-US" altLang="en-US" smtClean="0"/>
              <a:t>&amp;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400" smtClean="0">
                <a:solidFill>
                  <a:schemeClr val="tx2"/>
                </a:solidFill>
              </a:rPr>
              <a:t>Scientific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All </a:t>
            </a:r>
            <a:r>
              <a:rPr lang="en-US" altLang="en-US" b="1" u="sng" smtClean="0"/>
              <a:t>FINAL</a:t>
            </a:r>
            <a:r>
              <a:rPr lang="en-US" altLang="en-US" smtClean="0"/>
              <a:t> zeros to the right of the decimal </a:t>
            </a:r>
            <a:r>
              <a:rPr lang="en-US" altLang="en-US" b="1" smtClean="0"/>
              <a:t>ARE</a:t>
            </a:r>
            <a:r>
              <a:rPr lang="en-US" altLang="en-US" smtClean="0"/>
              <a:t> significant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How many significant digits are in the following numbers?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74725" y="4383088"/>
            <a:ext cx="298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32.</a:t>
            </a:r>
            <a:r>
              <a:rPr lang="en-US" altLang="en-US" sz="2400">
                <a:solidFill>
                  <a:srgbClr val="FF0000"/>
                </a:solidFill>
              </a:rPr>
              <a:t>0</a:t>
            </a:r>
            <a:r>
              <a:rPr lang="en-US" altLang="en-US" sz="24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19.00</a:t>
            </a:r>
            <a:r>
              <a:rPr lang="en-US" altLang="en-US" sz="2400">
                <a:solidFill>
                  <a:srgbClr val="FF0000"/>
                </a:solidFill>
              </a:rPr>
              <a:t>0</a:t>
            </a:r>
            <a:r>
              <a:rPr lang="en-US" altLang="en-US" sz="240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105.002</a:t>
            </a:r>
            <a:r>
              <a:rPr lang="en-US" altLang="en-US" sz="2400">
                <a:solidFill>
                  <a:srgbClr val="FF0000"/>
                </a:solidFill>
              </a:rPr>
              <a:t>0</a:t>
            </a:r>
            <a:r>
              <a:rPr lang="en-US" altLang="en-US" sz="1800"/>
              <a:t>	</a:t>
            </a:r>
            <a:endParaRPr kumimoji="0" lang="en-US" altLang="en-US" sz="1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038600" y="4343400"/>
            <a:ext cx="29479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 Significant Figures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 Significant Digits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 Significant Figures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#4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All zeros that act as place holders are </a:t>
            </a:r>
            <a:r>
              <a:rPr lang="en-US" altLang="en-US" b="1" u="sng" smtClean="0"/>
              <a:t>NOT</a:t>
            </a:r>
            <a:r>
              <a:rPr lang="en-US" altLang="en-US" smtClean="0"/>
              <a:t> significant </a:t>
            </a:r>
          </a:p>
          <a:p>
            <a:r>
              <a:rPr lang="en-US" altLang="en-US" smtClean="0"/>
              <a:t>Another way to say this is: zeros are only significant if they are between significant digits OR are the very final thing at the end of a decimal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0.0002</a:t>
            </a:r>
          </a:p>
          <a:p>
            <a:pPr>
              <a:buFontTx/>
              <a:buNone/>
            </a:pPr>
            <a:r>
              <a:rPr lang="en-US" altLang="en-US" smtClean="0"/>
              <a:t>6.02 x 10</a:t>
            </a:r>
            <a:r>
              <a:rPr lang="en-US" altLang="en-US" baseline="30000" smtClean="0"/>
              <a:t>23</a:t>
            </a:r>
          </a:p>
          <a:p>
            <a:pPr>
              <a:buFontTx/>
              <a:buNone/>
            </a:pPr>
            <a:r>
              <a:rPr lang="en-US" altLang="en-US" smtClean="0"/>
              <a:t>100.000	</a:t>
            </a:r>
          </a:p>
          <a:p>
            <a:pPr>
              <a:buFontTx/>
              <a:buNone/>
            </a:pPr>
            <a:r>
              <a:rPr lang="en-US" altLang="en-US" smtClean="0"/>
              <a:t>150000	</a:t>
            </a:r>
          </a:p>
          <a:p>
            <a:pPr>
              <a:buFontTx/>
              <a:buNone/>
            </a:pPr>
            <a:r>
              <a:rPr lang="en-US" altLang="en-US" smtClean="0"/>
              <a:t>800		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1 Significant Digit</a:t>
            </a:r>
          </a:p>
          <a:p>
            <a:pPr>
              <a:buFontTx/>
              <a:buNone/>
            </a:pPr>
            <a:r>
              <a:rPr lang="en-US" altLang="en-US" smtClean="0"/>
              <a:t>3 Significant Digits</a:t>
            </a:r>
          </a:p>
          <a:p>
            <a:pPr>
              <a:buFontTx/>
              <a:buNone/>
            </a:pPr>
            <a:r>
              <a:rPr lang="en-US" altLang="en-US" smtClean="0"/>
              <a:t>6 Significant Digits</a:t>
            </a:r>
          </a:p>
          <a:p>
            <a:pPr>
              <a:buFontTx/>
              <a:buNone/>
            </a:pPr>
            <a:r>
              <a:rPr lang="en-US" altLang="en-US" smtClean="0"/>
              <a:t>2 Significant Digits</a:t>
            </a:r>
          </a:p>
          <a:p>
            <a:pPr>
              <a:buFontTx/>
              <a:buNone/>
            </a:pPr>
            <a:r>
              <a:rPr lang="en-US" altLang="en-US" smtClean="0"/>
              <a:t>1 Significant Digit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533400" y="1676400"/>
            <a:ext cx="793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How many significant digits are in the following numbers?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#5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All counting numbers and constants have an infinite number of significant digits</a:t>
            </a:r>
          </a:p>
          <a:p>
            <a:r>
              <a:rPr lang="en-US" altLang="en-US" smtClean="0"/>
              <a:t>For example:</a:t>
            </a:r>
          </a:p>
          <a:p>
            <a:pPr>
              <a:buFontTx/>
              <a:buNone/>
            </a:pPr>
            <a:r>
              <a:rPr lang="en-US" altLang="en-US" smtClean="0"/>
              <a:t> 			1 hour = 60 minutes</a:t>
            </a:r>
          </a:p>
          <a:p>
            <a:pPr>
              <a:buFontTx/>
              <a:buNone/>
            </a:pPr>
            <a:r>
              <a:rPr lang="en-US" altLang="en-US" smtClean="0"/>
              <a:t>			12 inches = 1 foot</a:t>
            </a:r>
          </a:p>
          <a:p>
            <a:pPr>
              <a:buFontTx/>
              <a:buNone/>
            </a:pPr>
            <a:r>
              <a:rPr lang="en-US" altLang="en-US" smtClean="0"/>
              <a:t>			24 hours = 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many significant digits are in the following numbers?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 altLang="en-US" smtClean="0"/>
              <a:t>0.0073	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100.020	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2500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7.90 x 10</a:t>
            </a:r>
            <a:r>
              <a:rPr lang="en-US" altLang="en-US" baseline="30000" smtClean="0"/>
              <a:t>-3</a:t>
            </a:r>
            <a:r>
              <a:rPr lang="en-US" altLang="en-US" smtClean="0"/>
              <a:t>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670.0	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0.00001	</a:t>
            </a:r>
          </a:p>
          <a:p>
            <a:pPr marL="533400" indent="-533400">
              <a:buFontTx/>
              <a:buNone/>
            </a:pPr>
            <a:r>
              <a:rPr lang="en-US" altLang="en-US" smtClean="0"/>
              <a:t>18.84			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2 Significant Digits</a:t>
            </a:r>
          </a:p>
          <a:p>
            <a:pPr>
              <a:buFontTx/>
              <a:buNone/>
            </a:pPr>
            <a:r>
              <a:rPr lang="en-US" altLang="en-US" smtClean="0"/>
              <a:t>6 Significant Digits</a:t>
            </a:r>
          </a:p>
          <a:p>
            <a:pPr>
              <a:buFontTx/>
              <a:buNone/>
            </a:pPr>
            <a:r>
              <a:rPr lang="en-US" altLang="en-US" smtClean="0"/>
              <a:t>2 Significant Digits</a:t>
            </a:r>
          </a:p>
          <a:p>
            <a:pPr>
              <a:buFontTx/>
              <a:buNone/>
            </a:pPr>
            <a:r>
              <a:rPr lang="en-US" altLang="en-US" smtClean="0"/>
              <a:t>3 Significant Digits</a:t>
            </a:r>
          </a:p>
          <a:p>
            <a:pPr>
              <a:buFontTx/>
              <a:buNone/>
            </a:pPr>
            <a:r>
              <a:rPr lang="en-US" altLang="en-US" smtClean="0"/>
              <a:t>4 Significant Digits</a:t>
            </a:r>
          </a:p>
          <a:p>
            <a:pPr>
              <a:buFontTx/>
              <a:buNone/>
            </a:pPr>
            <a:r>
              <a:rPr lang="en-US" altLang="en-US" smtClean="0"/>
              <a:t>1 Significant Digit</a:t>
            </a:r>
          </a:p>
          <a:p>
            <a:pPr>
              <a:buFontTx/>
              <a:buNone/>
            </a:pPr>
            <a:r>
              <a:rPr lang="en-US" altLang="en-US" smtClean="0"/>
              <a:t>4 Significant Digits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Rules Rounding Significant Digits</a:t>
            </a:r>
            <a:br>
              <a:rPr lang="en-US" altLang="en-US" smtClean="0"/>
            </a:br>
            <a:r>
              <a:rPr lang="en-US" altLang="en-US" smtClean="0"/>
              <a:t>Rule #1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If the digit to the immediate right of the last significant digit is less that 5, do not round up the last significant digit.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For example, let’s say you have the number 43.82 and you want 3 significant digits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The last number that you want is the 8 – 43.</a:t>
            </a:r>
            <a:r>
              <a:rPr lang="en-US" altLang="en-US" sz="2800" smtClean="0">
                <a:solidFill>
                  <a:srgbClr val="FF0000"/>
                </a:solidFill>
              </a:rPr>
              <a:t>8</a:t>
            </a:r>
            <a:r>
              <a:rPr lang="en-US" altLang="en-US" sz="2800" smtClean="0"/>
              <a:t>2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The number to the right of the 8 is a 2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Therefore, you would not round up &amp; the number would be 43.8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Rounding Rule #2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If the digit to the immediate right of the last significant digit is greater that a 5, you round up the last significant figure</a:t>
            </a:r>
          </a:p>
          <a:p>
            <a:r>
              <a:rPr lang="en-US" altLang="en-US" sz="2800" smtClean="0"/>
              <a:t>Let’s say you have the number 234.87 and you want 4 significant digits</a:t>
            </a:r>
          </a:p>
          <a:p>
            <a:r>
              <a:rPr lang="en-US" altLang="en-US" sz="2800" smtClean="0"/>
              <a:t>234.</a:t>
            </a:r>
            <a:r>
              <a:rPr lang="en-US" altLang="en-US" sz="2800" smtClean="0">
                <a:solidFill>
                  <a:srgbClr val="FF0000"/>
                </a:solidFill>
              </a:rPr>
              <a:t>8</a:t>
            </a:r>
            <a:r>
              <a:rPr lang="en-US" altLang="en-US" sz="2800" smtClean="0"/>
              <a:t>7 – The last number you want is the 8 and the number to the right is a 7</a:t>
            </a:r>
          </a:p>
          <a:p>
            <a:r>
              <a:rPr lang="en-US" altLang="en-US" sz="2800" smtClean="0"/>
              <a:t>Therefore, you would round up &amp; get 234.9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Rounding Rule #3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the number to the immediate right of the last significant is a 5, and that 5 is followed by a non zero digit, round up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78.</a:t>
            </a:r>
            <a:r>
              <a:rPr lang="en-US" altLang="en-US" sz="2800" smtClean="0">
                <a:solidFill>
                  <a:srgbClr val="FF0000"/>
                </a:solidFill>
              </a:rPr>
              <a:t>6</a:t>
            </a:r>
            <a:r>
              <a:rPr lang="en-US" altLang="en-US" sz="2800" smtClean="0"/>
              <a:t>57	(you want 3 significant digits)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number you want is the 6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6 is followed by a 5 and the 5 is followed by a non zero number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Therefore, you round up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78.7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Rounding Rule #4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the number to the immediate right of the last significant is a 5, and that 5 is followed by a zero, you look at the last significant digit and make it even.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2.5</a:t>
            </a:r>
            <a:r>
              <a:rPr lang="en-US" altLang="en-US" sz="28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/>
              <a:t>50	(want 3 significant digits)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number to the right of the digit you want is a 5 followed by a 0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Therefore you want the final digit to be even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2.5</a:t>
            </a:r>
            <a:r>
              <a:rPr lang="en-US" altLang="en-US" sz="2800" smtClean="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Say you have this number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2.5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50  		(want 3 significant digits)</a:t>
            </a:r>
          </a:p>
          <a:p>
            <a:r>
              <a:rPr lang="en-US" altLang="en-US" smtClean="0"/>
              <a:t>The number to the right of the digit you want is a 5 followed by a 0</a:t>
            </a:r>
          </a:p>
          <a:p>
            <a:r>
              <a:rPr lang="en-US" altLang="en-US" smtClean="0"/>
              <a:t>Therefore you want the final digit to be even and it already is</a:t>
            </a:r>
          </a:p>
          <a:p>
            <a:r>
              <a:rPr lang="en-US" altLang="en-US" smtClean="0"/>
              <a:t>2.5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Significant Figures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Scientist use significant figures to determine how precise a measurement is</a:t>
            </a:r>
          </a:p>
          <a:p>
            <a:r>
              <a:rPr lang="en-US" altLang="en-US" smtClean="0"/>
              <a:t>Significant digits in a measurement include all of the known digits plus one estimated digit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try these examples…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20</a:t>
            </a:r>
            <a:r>
              <a:rPr lang="en-US" altLang="en-US" sz="2400" smtClean="0">
                <a:solidFill>
                  <a:srgbClr val="FF0000"/>
                </a:solidFill>
              </a:rPr>
              <a:t>0</a:t>
            </a:r>
            <a:r>
              <a:rPr lang="en-US" altLang="en-US" sz="2400" smtClean="0"/>
              <a:t>.99	(want 3 SF)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1</a:t>
            </a:r>
            <a:r>
              <a:rPr lang="en-US" altLang="en-US" sz="2400" smtClean="0">
                <a:solidFill>
                  <a:srgbClr val="FF0000"/>
                </a:solidFill>
              </a:rPr>
              <a:t>8</a:t>
            </a:r>
            <a:r>
              <a:rPr lang="en-US" altLang="en-US" sz="2400" smtClean="0"/>
              <a:t>.22		(want 2 SF)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13</a:t>
            </a:r>
            <a:r>
              <a:rPr lang="en-US" altLang="en-US" sz="2400" smtClean="0">
                <a:solidFill>
                  <a:srgbClr val="FF0000"/>
                </a:solidFill>
              </a:rPr>
              <a:t>5</a:t>
            </a:r>
            <a:r>
              <a:rPr lang="en-US" altLang="en-US" sz="2400" smtClean="0"/>
              <a:t>.50	(want 3 SF)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0.00</a:t>
            </a:r>
            <a:r>
              <a:rPr lang="en-US" altLang="en-US" sz="2400" smtClean="0">
                <a:solidFill>
                  <a:srgbClr val="FF0000"/>
                </a:solidFill>
              </a:rPr>
              <a:t>2</a:t>
            </a:r>
            <a:r>
              <a:rPr lang="en-US" altLang="en-US" sz="2400" smtClean="0"/>
              <a:t>99	(want 1 SF)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</a:t>
            </a:r>
            <a:r>
              <a:rPr lang="en-US" altLang="en-US" sz="2400" smtClean="0">
                <a:solidFill>
                  <a:srgbClr val="FF0000"/>
                </a:solidFill>
              </a:rPr>
              <a:t>8</a:t>
            </a:r>
            <a:r>
              <a:rPr lang="en-US" altLang="en-US" sz="2400" smtClean="0"/>
              <a:t>.59		(want 2 SF)		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1981200"/>
            <a:ext cx="2895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201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18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136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0.003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Scientific Notation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Scientific notation is used to express very large or very small numbers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 consists of a number between 1 &amp; 10 followed by x 10 to an exponent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exponent can be determined by the number of decimal places you have to move to get only 1 number in front of the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Large Numbers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the number you start with is greater than 1, the exponent will be positive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Write the number 39923 in scientific notation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First move the decimal until 1 number is in front – 3.9923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Now at x 10 – 3.9923 x 10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Now count the number of decimal places that you moved (4)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Since the number you started with was greater than 1, the exponent will be positive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3.9923 x 10 </a:t>
            </a:r>
            <a:r>
              <a:rPr lang="en-US" altLang="en-US" sz="2800" baseline="30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Small Numbers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the number you start with is less than 1, the exponent will be negative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Write the number 0.0052 in scientific notation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First move the decimal until 1 number is in front – 5.2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Now at x 10 – 5.2 x 10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Now count the number of decimal places that you moved (3)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Since the number you started with was less than 1, the exponent will be negative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5.2 x 10 </a:t>
            </a:r>
            <a:r>
              <a:rPr lang="en-US" altLang="en-US" sz="2800" baseline="30000" smtClean="0"/>
              <a:t>-3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Scientific Notation Examples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362200"/>
            <a:ext cx="2590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99.343			</a:t>
            </a:r>
            <a:endParaRPr lang="en-US" altLang="en-US" sz="2400" baseline="30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4000.1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0.000375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0.0234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94577.1			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2362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9.9343 x 10</a:t>
            </a:r>
            <a:r>
              <a:rPr lang="en-US" altLang="en-US" sz="2400" baseline="30000" smtClean="0"/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aseline="30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4.0001 x 10</a:t>
            </a:r>
            <a:r>
              <a:rPr lang="en-US" altLang="en-US" sz="2400" baseline="30000" smtClean="0"/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3.75 x 10</a:t>
            </a:r>
            <a:r>
              <a:rPr lang="en-US" altLang="en-US" sz="2400" baseline="30000" smtClean="0"/>
              <a:t>-4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2.34 x 10</a:t>
            </a:r>
            <a:r>
              <a:rPr lang="en-US" altLang="en-US" sz="2400" baseline="30000" smtClean="0"/>
              <a:t>-2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aseline="30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9.45771 x 10</a:t>
            </a:r>
            <a:r>
              <a:rPr lang="en-US" altLang="en-US" sz="2400" baseline="30000" smtClean="0"/>
              <a:t>4</a:t>
            </a: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aseline="3000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143000" y="1447800"/>
            <a:ext cx="683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Place the following numbers in scientific notation: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Going from Scientific Notation to Ordinary Notation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You start with the number and move the decimal the same number of spaces as the exponent.</a:t>
            </a:r>
          </a:p>
          <a:p>
            <a:r>
              <a:rPr lang="en-US" altLang="en-US" smtClean="0"/>
              <a:t>If the exponent is positive, the number will be greater than 1</a:t>
            </a:r>
          </a:p>
          <a:p>
            <a:r>
              <a:rPr lang="en-US" altLang="en-US" smtClean="0"/>
              <a:t>If the exponent is negative, the number will be less than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Going to Ordinary Notation Examples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590800"/>
            <a:ext cx="3581400" cy="2971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3 x 10</a:t>
            </a:r>
            <a:r>
              <a:rPr lang="en-US" altLang="en-US" baseline="30000" smtClean="0"/>
              <a:t>6		</a:t>
            </a:r>
          </a:p>
          <a:p>
            <a:pPr>
              <a:buFontTx/>
              <a:buNone/>
            </a:pPr>
            <a:r>
              <a:rPr lang="en-US" altLang="en-US" smtClean="0"/>
              <a:t>6.26x 10</a:t>
            </a:r>
            <a:r>
              <a:rPr lang="en-US" altLang="en-US" baseline="30000" smtClean="0"/>
              <a:t>9	</a:t>
            </a:r>
          </a:p>
          <a:p>
            <a:pPr>
              <a:buFontTx/>
              <a:buNone/>
            </a:pPr>
            <a:r>
              <a:rPr lang="en-US" altLang="en-US" smtClean="0"/>
              <a:t>5 x 10</a:t>
            </a:r>
            <a:r>
              <a:rPr lang="en-US" altLang="en-US" baseline="30000" smtClean="0"/>
              <a:t>-4		</a:t>
            </a:r>
          </a:p>
          <a:p>
            <a:pPr>
              <a:buFontTx/>
              <a:buNone/>
            </a:pPr>
            <a:r>
              <a:rPr lang="en-US" altLang="en-US" smtClean="0"/>
              <a:t>8.45 x 10</a:t>
            </a:r>
            <a:r>
              <a:rPr lang="en-US" altLang="en-US" baseline="30000" smtClean="0"/>
              <a:t>-7</a:t>
            </a:r>
          </a:p>
          <a:p>
            <a:pPr>
              <a:buFontTx/>
              <a:buNone/>
            </a:pPr>
            <a:r>
              <a:rPr lang="en-US" altLang="en-US" smtClean="0"/>
              <a:t>2.25 x 10</a:t>
            </a:r>
            <a:r>
              <a:rPr lang="en-US" altLang="en-US" baseline="30000" smtClean="0"/>
              <a:t>3		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14600"/>
            <a:ext cx="3810000" cy="3048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3000000</a:t>
            </a:r>
          </a:p>
          <a:p>
            <a:pPr>
              <a:buFontTx/>
              <a:buNone/>
            </a:pPr>
            <a:r>
              <a:rPr lang="en-US" altLang="en-US" smtClean="0"/>
              <a:t>6260000000</a:t>
            </a:r>
          </a:p>
          <a:p>
            <a:pPr>
              <a:buFontTx/>
              <a:buNone/>
            </a:pPr>
            <a:r>
              <a:rPr lang="en-US" altLang="en-US" smtClean="0"/>
              <a:t>0.0005</a:t>
            </a:r>
          </a:p>
          <a:p>
            <a:pPr>
              <a:buFontTx/>
              <a:buNone/>
            </a:pPr>
            <a:r>
              <a:rPr lang="en-US" altLang="en-US" smtClean="0"/>
              <a:t>0.000000845</a:t>
            </a:r>
          </a:p>
          <a:p>
            <a:pPr>
              <a:buFontTx/>
              <a:buNone/>
            </a:pPr>
            <a:r>
              <a:rPr lang="en-US" altLang="en-US" smtClean="0"/>
              <a:t>2250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371600" y="1981200"/>
            <a:ext cx="67643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Place the following numbers in ordinary notation: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example…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Look at the ruler below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Each line is 0.1cm</a:t>
            </a:r>
          </a:p>
          <a:p>
            <a:r>
              <a:rPr lang="en-US" altLang="en-US" sz="2800" smtClean="0"/>
              <a:t>You can read that the arrow is on 13.3 cm</a:t>
            </a:r>
          </a:p>
          <a:p>
            <a:r>
              <a:rPr lang="en-US" altLang="en-US" sz="2800" smtClean="0"/>
              <a:t>However, using significant figures, you must estimate the next digit</a:t>
            </a:r>
          </a:p>
          <a:p>
            <a:r>
              <a:rPr lang="en-US" altLang="en-US" sz="2800" smtClean="0"/>
              <a:t>That would give you 13.30 cm</a:t>
            </a:r>
          </a:p>
        </p:txBody>
      </p:sp>
      <p:sp>
        <p:nvSpPr>
          <p:cNvPr id="5124" name="Rectangle 1030"/>
          <p:cNvSpPr>
            <a:spLocks noChangeArrowheads="1"/>
          </p:cNvSpPr>
          <p:nvPr/>
        </p:nvSpPr>
        <p:spPr bwMode="auto">
          <a:xfrm>
            <a:off x="2576513" y="3081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1800"/>
          </a:p>
        </p:txBody>
      </p:sp>
      <p:pic>
        <p:nvPicPr>
          <p:cNvPr id="5125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7620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try this one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Look at the ruler below</a:t>
            </a:r>
          </a:p>
          <a:p>
            <a:endParaRPr lang="en-US" altLang="en-US" smtClean="0"/>
          </a:p>
          <a:p>
            <a:r>
              <a:rPr lang="en-US" altLang="en-US" smtClean="0"/>
              <a:t>What can you read before you estimate?</a:t>
            </a:r>
          </a:p>
          <a:p>
            <a:r>
              <a:rPr lang="en-US" altLang="en-US" smtClean="0"/>
              <a:t>12.8 cm</a:t>
            </a:r>
          </a:p>
          <a:p>
            <a:r>
              <a:rPr lang="en-US" altLang="en-US" smtClean="0"/>
              <a:t>Now estimate the next digit…</a:t>
            </a:r>
          </a:p>
          <a:p>
            <a:r>
              <a:rPr lang="en-US" altLang="en-US" smtClean="0"/>
              <a:t>12.85 cm</a:t>
            </a:r>
          </a:p>
          <a:p>
            <a:endParaRPr lang="en-US" altLang="en-US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371850" y="2990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180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2638425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180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same rules apply with all instruments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same rules apply</a:t>
            </a:r>
          </a:p>
          <a:p>
            <a:r>
              <a:rPr lang="en-US" altLang="en-US" smtClean="0"/>
              <a:t>Read to the last digit that you know</a:t>
            </a:r>
          </a:p>
          <a:p>
            <a:r>
              <a:rPr lang="en-US" altLang="en-US" smtClean="0"/>
              <a:t>Estimate the final digit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Let’s try graduated cylinders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Look at the graduated cylinder below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What can you read with confidence?</a:t>
            </a:r>
          </a:p>
          <a:p>
            <a:r>
              <a:rPr lang="en-US" altLang="en-US" sz="2800" smtClean="0"/>
              <a:t>56 ml</a:t>
            </a:r>
          </a:p>
          <a:p>
            <a:r>
              <a:rPr lang="en-US" altLang="en-US" sz="2800" smtClean="0"/>
              <a:t>Now estimate the last digit</a:t>
            </a:r>
          </a:p>
          <a:p>
            <a:r>
              <a:rPr lang="en-US" altLang="en-US" sz="2800" smtClean="0"/>
              <a:t>56.0 ml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388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 more graduated cylinder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Look at the cylinder below…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What is the measurement?</a:t>
            </a:r>
          </a:p>
          <a:p>
            <a:r>
              <a:rPr lang="en-US" altLang="en-US" smtClean="0"/>
              <a:t>53.5 ml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Rules for Significant figures</a:t>
            </a:r>
            <a:br>
              <a:rPr lang="en-US" altLang="en-US" smtClean="0"/>
            </a:br>
            <a:r>
              <a:rPr lang="en-US" altLang="en-US" smtClean="0"/>
              <a:t>Rule #1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68525"/>
          </a:xfrm>
        </p:spPr>
        <p:txBody>
          <a:bodyPr/>
          <a:lstStyle/>
          <a:p>
            <a:r>
              <a:rPr lang="en-US" altLang="en-US" smtClean="0"/>
              <a:t>All non zero digits are </a:t>
            </a:r>
            <a:r>
              <a:rPr lang="en-US" altLang="en-US" b="1" smtClean="0"/>
              <a:t>ALWAYS </a:t>
            </a:r>
            <a:r>
              <a:rPr lang="en-US" altLang="en-US" smtClean="0"/>
              <a:t>significant</a:t>
            </a:r>
          </a:p>
          <a:p>
            <a:r>
              <a:rPr lang="en-US" altLang="en-US" smtClean="0"/>
              <a:t>How many significant digits are in the following numbers?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676400" y="4267200"/>
            <a:ext cx="2225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274	</a:t>
            </a:r>
          </a:p>
          <a:p>
            <a:pPr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25.632		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8.987		</a:t>
            </a:r>
            <a:endParaRPr lang="en-US" sz="2400">
              <a:latin typeface="Arial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724400" y="4191000"/>
            <a:ext cx="3054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Significant Figures</a:t>
            </a:r>
          </a:p>
          <a:p>
            <a:pPr eaLnBrk="1" hangingPunct="1"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Significant Digits</a:t>
            </a:r>
          </a:p>
          <a:p>
            <a:pPr eaLnBrk="1" hangingPunct="1"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Significant Figures</a:t>
            </a:r>
          </a:p>
          <a:p>
            <a:pPr eaLnBrk="1" hangingPunct="1">
              <a:defRPr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#2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09800"/>
          </a:xfrm>
        </p:spPr>
        <p:txBody>
          <a:bodyPr/>
          <a:lstStyle/>
          <a:p>
            <a:r>
              <a:rPr lang="en-US" altLang="en-US" smtClean="0"/>
              <a:t>All zeros between significant digits are </a:t>
            </a:r>
            <a:r>
              <a:rPr lang="en-US" altLang="en-US" b="1" smtClean="0"/>
              <a:t>ALWAYS</a:t>
            </a:r>
            <a:r>
              <a:rPr lang="en-US" altLang="en-US" smtClean="0"/>
              <a:t> significant</a:t>
            </a:r>
          </a:p>
          <a:p>
            <a:r>
              <a:rPr lang="en-US" altLang="en-US" smtClean="0"/>
              <a:t>How many significant digits are in the following numbers?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20129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504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60002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9.077	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en-US" sz="24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86200" y="4191000"/>
            <a:ext cx="29479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 Significant Figures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 Significant Digits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 Significant Figures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bbons design template">
  <a:themeElements>
    <a:clrScheme name="Ribbons design template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bbons design templat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design template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design template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design template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design template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design templat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Ribbons design template</Template>
  <TotalTime>613</TotalTime>
  <Words>941</Words>
  <Application>Microsoft Office PowerPoint</Application>
  <PresentationFormat>On-screen Show (4:3)</PresentationFormat>
  <Paragraphs>218</Paragraphs>
  <Slides>26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Ribbons design template</vt:lpstr>
      <vt:lpstr>Introduction to Significant Figures &amp;</vt:lpstr>
      <vt:lpstr>Significant Figures</vt:lpstr>
      <vt:lpstr>For example…</vt:lpstr>
      <vt:lpstr>Let’s try this one</vt:lpstr>
      <vt:lpstr>The same rules apply with all instruments</vt:lpstr>
      <vt:lpstr>Let’s try graduated cylinders</vt:lpstr>
      <vt:lpstr>One more graduated cylinder</vt:lpstr>
      <vt:lpstr>Rules for Significant figures Rule #1</vt:lpstr>
      <vt:lpstr>Rule #2</vt:lpstr>
      <vt:lpstr>Rule #3</vt:lpstr>
      <vt:lpstr>Rule #4</vt:lpstr>
      <vt:lpstr>For example</vt:lpstr>
      <vt:lpstr>Rule #5</vt:lpstr>
      <vt:lpstr>How many significant digits are in the following numbers?</vt:lpstr>
      <vt:lpstr>Rules Rounding Significant Digits Rule #1</vt:lpstr>
      <vt:lpstr>Rounding Rule #2</vt:lpstr>
      <vt:lpstr>Rounding Rule #3</vt:lpstr>
      <vt:lpstr>Rounding Rule #4</vt:lpstr>
      <vt:lpstr>Say you have this number</vt:lpstr>
      <vt:lpstr>Let’s try these examples…</vt:lpstr>
      <vt:lpstr>Scientific Notation</vt:lpstr>
      <vt:lpstr>Large Numbers</vt:lpstr>
      <vt:lpstr>Small Numbers</vt:lpstr>
      <vt:lpstr>Scientific Notation Examples</vt:lpstr>
      <vt:lpstr>Going from Scientific Notation to Ordinary Notation</vt:lpstr>
      <vt:lpstr>Going to Ordinary Notation 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Significant Figures &amp; Scientific Notation</dc:title>
  <dc:creator>A.J.</dc:creator>
  <cp:lastModifiedBy>gc</cp:lastModifiedBy>
  <cp:revision>19</cp:revision>
  <cp:lastPrinted>1601-01-01T00:00:00Z</cp:lastPrinted>
  <dcterms:created xsi:type="dcterms:W3CDTF">2005-06-27T00:32:23Z</dcterms:created>
  <dcterms:modified xsi:type="dcterms:W3CDTF">2016-10-17T03:50:05Z</dcterms:modified>
</cp:coreProperties>
</file>