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28" autoAdjust="0"/>
  </p:normalViewPr>
  <p:slideViewPr>
    <p:cSldViewPr>
      <p:cViewPr varScale="1">
        <p:scale>
          <a:sx n="73" d="100"/>
          <a:sy n="73" d="100"/>
        </p:scale>
        <p:origin x="102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720"/>
              </a:cxn>
              <a:cxn ang="0">
                <a:pos x="3600" y="624"/>
              </a:cxn>
              <a:cxn ang="0">
                <a:pos x="0" y="1000"/>
              </a:cxn>
              <a:cxn ang="0">
                <a:pos x="0" y="0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/>
            <a:ahLst/>
            <a:cxnLst>
              <a:cxn ang="0">
                <a:pos x="0" y="582"/>
              </a:cxn>
              <a:cxn ang="0">
                <a:pos x="2640" y="267"/>
              </a:cxn>
              <a:cxn ang="0">
                <a:pos x="3373" y="160"/>
              </a:cxn>
              <a:cxn ang="0">
                <a:pos x="5760" y="358"/>
              </a:cxn>
              <a:cxn ang="0">
                <a:pos x="5760" y="3587"/>
              </a:cxn>
              <a:cxn ang="0">
                <a:pos x="0" y="3587"/>
              </a:cxn>
              <a:cxn ang="0">
                <a:pos x="0" y="582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/>
            <a:ahLst/>
            <a:cxnLst>
              <a:cxn ang="0">
                <a:pos x="0" y="163"/>
              </a:cxn>
              <a:cxn ang="0">
                <a:pos x="0" y="403"/>
              </a:cxn>
              <a:cxn ang="0">
                <a:pos x="1773" y="443"/>
              </a:cxn>
              <a:cxn ang="0">
                <a:pos x="4573" y="176"/>
              </a:cxn>
              <a:cxn ang="0">
                <a:pos x="5760" y="536"/>
              </a:cxn>
              <a:cxn ang="0">
                <a:pos x="5760" y="163"/>
              </a:cxn>
              <a:cxn ang="0">
                <a:pos x="4560" y="29"/>
              </a:cxn>
              <a:cxn ang="0">
                <a:pos x="1987" y="336"/>
              </a:cxn>
              <a:cxn ang="0">
                <a:pos x="0" y="163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hidden">
          <a:xfrm>
            <a:off x="0" y="2405063"/>
            <a:ext cx="9144000" cy="1069975"/>
          </a:xfrm>
          <a:custGeom>
            <a:avLst/>
            <a:gdLst/>
            <a:ahLst/>
            <a:cxnLst>
              <a:cxn ang="0">
                <a:pos x="0" y="246"/>
              </a:cxn>
              <a:cxn ang="0">
                <a:pos x="0" y="406"/>
              </a:cxn>
              <a:cxn ang="0">
                <a:pos x="1280" y="645"/>
              </a:cxn>
              <a:cxn ang="0">
                <a:pos x="1627" y="580"/>
              </a:cxn>
              <a:cxn ang="0">
                <a:pos x="4493" y="113"/>
              </a:cxn>
              <a:cxn ang="0">
                <a:pos x="5760" y="606"/>
              </a:cxn>
              <a:cxn ang="0">
                <a:pos x="5760" y="233"/>
              </a:cxn>
              <a:cxn ang="0">
                <a:pos x="4040" y="33"/>
              </a:cxn>
              <a:cxn ang="0">
                <a:pos x="1093" y="433"/>
              </a:cxn>
              <a:cxn ang="0">
                <a:pos x="0" y="246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/>
            <a:ahLst/>
            <a:cxnLst>
              <a:cxn ang="0">
                <a:pos x="0" y="3361"/>
              </a:cxn>
              <a:cxn ang="0">
                <a:pos x="1054" y="295"/>
              </a:cxn>
              <a:cxn ang="0">
                <a:pos x="4200" y="1588"/>
              </a:cxn>
              <a:cxn ang="0">
                <a:pos x="4200" y="2028"/>
              </a:cxn>
              <a:cxn ang="0">
                <a:pos x="1200" y="442"/>
              </a:cxn>
              <a:cxn ang="0">
                <a:pos x="347" y="3361"/>
              </a:cxn>
              <a:cxn ang="0">
                <a:pos x="0" y="3361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invGray">
          <a:xfrm>
            <a:off x="0" y="3443288"/>
            <a:ext cx="9144000" cy="3055937"/>
          </a:xfrm>
          <a:custGeom>
            <a:avLst/>
            <a:gdLst/>
            <a:ahLst/>
            <a:cxnLst>
              <a:cxn ang="0">
                <a:pos x="0" y="804"/>
              </a:cxn>
              <a:cxn ang="0">
                <a:pos x="0" y="991"/>
              </a:cxn>
              <a:cxn ang="0">
                <a:pos x="1547" y="1818"/>
              </a:cxn>
              <a:cxn ang="0">
                <a:pos x="3253" y="351"/>
              </a:cxn>
              <a:cxn ang="0">
                <a:pos x="5760" y="1537"/>
              </a:cxn>
              <a:cxn ang="0">
                <a:pos x="5760" y="1151"/>
              </a:cxn>
              <a:cxn ang="0">
                <a:pos x="3240" y="84"/>
              </a:cxn>
              <a:cxn ang="0">
                <a:pos x="1573" y="1671"/>
              </a:cxn>
              <a:cxn ang="0">
                <a:pos x="0" y="804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0" y="508"/>
              </a:cxn>
              <a:cxn ang="0">
                <a:pos x="1933" y="229"/>
              </a:cxn>
              <a:cxn ang="0">
                <a:pos x="3920" y="1055"/>
              </a:cxn>
              <a:cxn ang="0">
                <a:pos x="3587" y="2082"/>
              </a:cxn>
              <a:cxn ang="0">
                <a:pos x="3947" y="829"/>
              </a:cxn>
              <a:cxn ang="0">
                <a:pos x="2253" y="69"/>
              </a:cxn>
              <a:cxn ang="0">
                <a:pos x="0" y="4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fld id="{E57E25FB-E6E2-4663-801A-7401DC0AF7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447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B0D2D-C896-4132-A444-E2E061E2AC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3997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E7597-CFE7-435D-965D-A37C45DD63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105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2D230-FF72-4901-9B9E-2621B9E2C5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2631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BC40A-E684-428B-8C36-CE566A03D1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5888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115F3-3062-4848-9C67-00E250623C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9774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6FDC3-ABF3-4BEC-B7A9-8287E204CA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883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3B753-BA56-4C86-A564-A845CB284C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550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96401-F76D-45A0-ADFD-5214C33647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9694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D87A4-B2AE-45A6-9B1E-0353A9C961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341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B2DFD-E54F-4836-833D-D735EF716E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792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6323" name="Freeform 3"/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720"/>
              </a:cxn>
              <a:cxn ang="0">
                <a:pos x="3600" y="624"/>
              </a:cxn>
              <a:cxn ang="0">
                <a:pos x="0" y="1000"/>
              </a:cxn>
              <a:cxn ang="0">
                <a:pos x="0" y="0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6324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/>
            <a:ahLst/>
            <a:cxnLst>
              <a:cxn ang="0">
                <a:pos x="0" y="582"/>
              </a:cxn>
              <a:cxn ang="0">
                <a:pos x="2640" y="267"/>
              </a:cxn>
              <a:cxn ang="0">
                <a:pos x="3373" y="160"/>
              </a:cxn>
              <a:cxn ang="0">
                <a:pos x="5760" y="358"/>
              </a:cxn>
              <a:cxn ang="0">
                <a:pos x="5760" y="3587"/>
              </a:cxn>
              <a:cxn ang="0">
                <a:pos x="0" y="3587"/>
              </a:cxn>
              <a:cxn ang="0">
                <a:pos x="0" y="582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6325" name="Freeform 5"/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/>
            <a:ahLst/>
            <a:cxnLst>
              <a:cxn ang="0">
                <a:pos x="0" y="163"/>
              </a:cxn>
              <a:cxn ang="0">
                <a:pos x="0" y="403"/>
              </a:cxn>
              <a:cxn ang="0">
                <a:pos x="1773" y="443"/>
              </a:cxn>
              <a:cxn ang="0">
                <a:pos x="4573" y="176"/>
              </a:cxn>
              <a:cxn ang="0">
                <a:pos x="5760" y="536"/>
              </a:cxn>
              <a:cxn ang="0">
                <a:pos x="5760" y="163"/>
              </a:cxn>
              <a:cxn ang="0">
                <a:pos x="4560" y="29"/>
              </a:cxn>
              <a:cxn ang="0">
                <a:pos x="1987" y="336"/>
              </a:cxn>
              <a:cxn ang="0">
                <a:pos x="0" y="163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6326" name="Freeform 6"/>
          <p:cNvSpPr>
            <a:spLocks/>
          </p:cNvSpPr>
          <p:nvPr/>
        </p:nvSpPr>
        <p:spPr bwMode="invGray">
          <a:xfrm>
            <a:off x="0" y="2405063"/>
            <a:ext cx="9144000" cy="1069975"/>
          </a:xfrm>
          <a:custGeom>
            <a:avLst/>
            <a:gdLst/>
            <a:ahLst/>
            <a:cxnLst>
              <a:cxn ang="0">
                <a:pos x="0" y="246"/>
              </a:cxn>
              <a:cxn ang="0">
                <a:pos x="0" y="406"/>
              </a:cxn>
              <a:cxn ang="0">
                <a:pos x="1280" y="645"/>
              </a:cxn>
              <a:cxn ang="0">
                <a:pos x="1627" y="580"/>
              </a:cxn>
              <a:cxn ang="0">
                <a:pos x="4493" y="113"/>
              </a:cxn>
              <a:cxn ang="0">
                <a:pos x="5760" y="606"/>
              </a:cxn>
              <a:cxn ang="0">
                <a:pos x="5760" y="233"/>
              </a:cxn>
              <a:cxn ang="0">
                <a:pos x="4040" y="33"/>
              </a:cxn>
              <a:cxn ang="0">
                <a:pos x="1093" y="433"/>
              </a:cxn>
              <a:cxn ang="0">
                <a:pos x="0" y="246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6327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/>
            <a:ahLst/>
            <a:cxnLst>
              <a:cxn ang="0">
                <a:pos x="0" y="3361"/>
              </a:cxn>
              <a:cxn ang="0">
                <a:pos x="1054" y="295"/>
              </a:cxn>
              <a:cxn ang="0">
                <a:pos x="4200" y="1588"/>
              </a:cxn>
              <a:cxn ang="0">
                <a:pos x="4200" y="2028"/>
              </a:cxn>
              <a:cxn ang="0">
                <a:pos x="1200" y="442"/>
              </a:cxn>
              <a:cxn ang="0">
                <a:pos x="347" y="3361"/>
              </a:cxn>
              <a:cxn ang="0">
                <a:pos x="0" y="3361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6328" name="Freeform 8"/>
          <p:cNvSpPr>
            <a:spLocks/>
          </p:cNvSpPr>
          <p:nvPr/>
        </p:nvSpPr>
        <p:spPr bwMode="white">
          <a:xfrm>
            <a:off x="0" y="3443288"/>
            <a:ext cx="9144000" cy="3055937"/>
          </a:xfrm>
          <a:custGeom>
            <a:avLst/>
            <a:gdLst/>
            <a:ahLst/>
            <a:cxnLst>
              <a:cxn ang="0">
                <a:pos x="0" y="804"/>
              </a:cxn>
              <a:cxn ang="0">
                <a:pos x="0" y="991"/>
              </a:cxn>
              <a:cxn ang="0">
                <a:pos x="1547" y="1818"/>
              </a:cxn>
              <a:cxn ang="0">
                <a:pos x="3253" y="351"/>
              </a:cxn>
              <a:cxn ang="0">
                <a:pos x="5760" y="1537"/>
              </a:cxn>
              <a:cxn ang="0">
                <a:pos x="5760" y="1151"/>
              </a:cxn>
              <a:cxn ang="0">
                <a:pos x="3240" y="84"/>
              </a:cxn>
              <a:cxn ang="0">
                <a:pos x="1573" y="1671"/>
              </a:cxn>
              <a:cxn ang="0">
                <a:pos x="0" y="804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6329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0" y="508"/>
              </a:cxn>
              <a:cxn ang="0">
                <a:pos x="1933" y="229"/>
              </a:cxn>
              <a:cxn ang="0">
                <a:pos x="3920" y="1055"/>
              </a:cxn>
              <a:cxn ang="0">
                <a:pos x="3587" y="2082"/>
              </a:cxn>
              <a:cxn ang="0">
                <a:pos x="3947" y="829"/>
              </a:cxn>
              <a:cxn ang="0">
                <a:pos x="2253" y="69"/>
              </a:cxn>
              <a:cxn ang="0">
                <a:pos x="0" y="4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		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34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pPr>
              <a:defRPr/>
            </a:pPr>
            <a:fld id="{A175F242-1235-4C2A-9ABC-4F33AE6241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animBg="1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mtClean="0"/>
              <a:t>Introduction to Significant Figures</a:t>
            </a:r>
            <a:br>
              <a:rPr lang="en-US" altLang="en-US" smtClean="0"/>
            </a:br>
            <a:r>
              <a:rPr lang="en-US" altLang="en-US" smtClean="0"/>
              <a:t>&amp;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z="4400" smtClean="0">
                <a:solidFill>
                  <a:schemeClr val="tx2"/>
                </a:solidFill>
              </a:rPr>
              <a:t>Scientific Notation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Rule #3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13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All </a:t>
            </a:r>
            <a:r>
              <a:rPr lang="en-US" altLang="en-US" b="1" u="sng" smtClean="0"/>
              <a:t>FINAL</a:t>
            </a:r>
            <a:r>
              <a:rPr lang="en-US" altLang="en-US" smtClean="0"/>
              <a:t> zeros to the right of the decimal </a:t>
            </a:r>
            <a:r>
              <a:rPr lang="en-US" altLang="en-US" b="1" smtClean="0"/>
              <a:t>ARE</a:t>
            </a:r>
            <a:r>
              <a:rPr lang="en-US" altLang="en-US" smtClean="0"/>
              <a:t> significant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How many significant digits are in the following numbers?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974725" y="4383088"/>
            <a:ext cx="298767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32.</a:t>
            </a:r>
            <a:r>
              <a:rPr lang="en-US" altLang="en-US" sz="2400">
                <a:solidFill>
                  <a:srgbClr val="FF0000"/>
                </a:solidFill>
              </a:rPr>
              <a:t>0</a:t>
            </a:r>
            <a:r>
              <a:rPr lang="en-US" altLang="en-US" sz="2400"/>
              <a:t>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19.00</a:t>
            </a:r>
            <a:r>
              <a:rPr lang="en-US" altLang="en-US" sz="2400">
                <a:solidFill>
                  <a:srgbClr val="FF0000"/>
                </a:solidFill>
              </a:rPr>
              <a:t>0</a:t>
            </a:r>
            <a:r>
              <a:rPr lang="en-US" altLang="en-US" sz="2400"/>
              <a:t>		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105.002</a:t>
            </a:r>
            <a:r>
              <a:rPr lang="en-US" altLang="en-US" sz="2400">
                <a:solidFill>
                  <a:srgbClr val="FF0000"/>
                </a:solidFill>
              </a:rPr>
              <a:t>0</a:t>
            </a:r>
            <a:r>
              <a:rPr lang="en-US" altLang="en-US" sz="1800"/>
              <a:t>	</a:t>
            </a:r>
            <a:endParaRPr kumimoji="0" lang="en-US" altLang="en-US" sz="1800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4038600" y="4343400"/>
            <a:ext cx="2947988" cy="219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3 Significant Figures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5 Significant Digits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7 Significant Figures</a:t>
            </a:r>
          </a:p>
          <a:p>
            <a:pPr>
              <a:spcBef>
                <a:spcPct val="0"/>
              </a:spcBef>
              <a:buFontTx/>
              <a:buNone/>
            </a:pPr>
            <a:endParaRPr kumimoji="0"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Rule #4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All zeros that act as place holders are </a:t>
            </a:r>
            <a:r>
              <a:rPr lang="en-US" altLang="en-US" b="1" u="sng" smtClean="0"/>
              <a:t>NOT</a:t>
            </a:r>
            <a:r>
              <a:rPr lang="en-US" altLang="en-US" smtClean="0"/>
              <a:t> significant </a:t>
            </a:r>
          </a:p>
          <a:p>
            <a:r>
              <a:rPr lang="en-US" altLang="en-US" smtClean="0"/>
              <a:t>Another way to say this is: zeros are only significant if they are between significant digits OR are the very final thing at the end of a decimal</a:t>
            </a:r>
          </a:p>
          <a:p>
            <a:pPr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For example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2362200"/>
            <a:ext cx="3810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0.0002</a:t>
            </a:r>
          </a:p>
          <a:p>
            <a:pPr>
              <a:buFontTx/>
              <a:buNone/>
            </a:pPr>
            <a:r>
              <a:rPr lang="en-US" altLang="en-US" smtClean="0"/>
              <a:t>6.02 x 10</a:t>
            </a:r>
            <a:r>
              <a:rPr lang="en-US" altLang="en-US" baseline="30000" smtClean="0"/>
              <a:t>23</a:t>
            </a:r>
          </a:p>
          <a:p>
            <a:pPr>
              <a:buFontTx/>
              <a:buNone/>
            </a:pPr>
            <a:r>
              <a:rPr lang="en-US" altLang="en-US" smtClean="0"/>
              <a:t>100.000	</a:t>
            </a:r>
          </a:p>
          <a:p>
            <a:pPr>
              <a:buFontTx/>
              <a:buNone/>
            </a:pPr>
            <a:r>
              <a:rPr lang="en-US" altLang="en-US" smtClean="0"/>
              <a:t>150000	</a:t>
            </a:r>
          </a:p>
          <a:p>
            <a:pPr>
              <a:buFontTx/>
              <a:buNone/>
            </a:pPr>
            <a:r>
              <a:rPr lang="en-US" altLang="en-US" smtClean="0"/>
              <a:t>800		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286000"/>
            <a:ext cx="3810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1 Significant Digit</a:t>
            </a:r>
          </a:p>
          <a:p>
            <a:pPr>
              <a:buFontTx/>
              <a:buNone/>
            </a:pPr>
            <a:r>
              <a:rPr lang="en-US" altLang="en-US" smtClean="0"/>
              <a:t>3 Significant Digits</a:t>
            </a:r>
          </a:p>
          <a:p>
            <a:pPr>
              <a:buFontTx/>
              <a:buNone/>
            </a:pPr>
            <a:r>
              <a:rPr lang="en-US" altLang="en-US" smtClean="0"/>
              <a:t>6 Significant Digits</a:t>
            </a:r>
          </a:p>
          <a:p>
            <a:pPr>
              <a:buFontTx/>
              <a:buNone/>
            </a:pPr>
            <a:r>
              <a:rPr lang="en-US" altLang="en-US" smtClean="0"/>
              <a:t>2 Significant Digits</a:t>
            </a:r>
          </a:p>
          <a:p>
            <a:pPr>
              <a:buFontTx/>
              <a:buNone/>
            </a:pPr>
            <a:r>
              <a:rPr lang="en-US" altLang="en-US" smtClean="0"/>
              <a:t>1 Significant Digit</a:t>
            </a:r>
          </a:p>
          <a:p>
            <a:pPr>
              <a:buFontTx/>
              <a:buNone/>
            </a:pPr>
            <a:endParaRPr lang="en-US" altLang="en-US" smtClean="0"/>
          </a:p>
          <a:p>
            <a:pPr>
              <a:buFontTx/>
              <a:buNone/>
            </a:pPr>
            <a:endParaRPr lang="en-US" altLang="en-US" smtClean="0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533400" y="1676400"/>
            <a:ext cx="793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2400"/>
              <a:t>How many significant digits are in the following numbers?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Rule #5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All counting numbers and constants have an infinite number of significant digits</a:t>
            </a:r>
          </a:p>
          <a:p>
            <a:r>
              <a:rPr lang="en-US" altLang="en-US" smtClean="0"/>
              <a:t>For example:</a:t>
            </a:r>
          </a:p>
          <a:p>
            <a:pPr>
              <a:buFontTx/>
              <a:buNone/>
            </a:pPr>
            <a:r>
              <a:rPr lang="en-US" altLang="en-US" smtClean="0"/>
              <a:t> 			1 hour = 60 minutes</a:t>
            </a:r>
          </a:p>
          <a:p>
            <a:pPr>
              <a:buFontTx/>
              <a:buNone/>
            </a:pPr>
            <a:r>
              <a:rPr lang="en-US" altLang="en-US" smtClean="0"/>
              <a:t>			12 inches = 1 foot</a:t>
            </a:r>
          </a:p>
          <a:p>
            <a:pPr>
              <a:buFontTx/>
              <a:buNone/>
            </a:pPr>
            <a:r>
              <a:rPr lang="en-US" altLang="en-US" smtClean="0"/>
              <a:t>			24 hours = 1 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How many significant digits are in the following numbers?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>
              <a:buFontTx/>
              <a:buNone/>
            </a:pPr>
            <a:r>
              <a:rPr lang="en-US" altLang="en-US" smtClean="0"/>
              <a:t>0.0073		</a:t>
            </a:r>
          </a:p>
          <a:p>
            <a:pPr marL="533400" indent="-533400">
              <a:buFontTx/>
              <a:buNone/>
            </a:pPr>
            <a:r>
              <a:rPr lang="en-US" altLang="en-US" smtClean="0"/>
              <a:t>100.020		</a:t>
            </a:r>
          </a:p>
          <a:p>
            <a:pPr marL="533400" indent="-533400">
              <a:buFontTx/>
              <a:buNone/>
            </a:pPr>
            <a:r>
              <a:rPr lang="en-US" altLang="en-US" smtClean="0"/>
              <a:t>2500	</a:t>
            </a:r>
          </a:p>
          <a:p>
            <a:pPr marL="533400" indent="-533400">
              <a:buFontTx/>
              <a:buNone/>
            </a:pPr>
            <a:r>
              <a:rPr lang="en-US" altLang="en-US" smtClean="0"/>
              <a:t>7.90 x 10</a:t>
            </a:r>
            <a:r>
              <a:rPr lang="en-US" altLang="en-US" baseline="30000" smtClean="0"/>
              <a:t>-3</a:t>
            </a:r>
            <a:r>
              <a:rPr lang="en-US" altLang="en-US" smtClean="0"/>
              <a:t>	</a:t>
            </a:r>
          </a:p>
          <a:p>
            <a:pPr marL="533400" indent="-533400">
              <a:buFontTx/>
              <a:buNone/>
            </a:pPr>
            <a:r>
              <a:rPr lang="en-US" altLang="en-US" smtClean="0"/>
              <a:t>670.0		</a:t>
            </a:r>
          </a:p>
          <a:p>
            <a:pPr marL="533400" indent="-533400">
              <a:buFontTx/>
              <a:buNone/>
            </a:pPr>
            <a:r>
              <a:rPr lang="en-US" altLang="en-US" smtClean="0"/>
              <a:t>0.00001	</a:t>
            </a:r>
          </a:p>
          <a:p>
            <a:pPr marL="533400" indent="-533400">
              <a:buFontTx/>
              <a:buNone/>
            </a:pPr>
            <a:r>
              <a:rPr lang="en-US" altLang="en-US" smtClean="0"/>
              <a:t>18.84			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2 Significant Digits</a:t>
            </a:r>
          </a:p>
          <a:p>
            <a:pPr>
              <a:buFontTx/>
              <a:buNone/>
            </a:pPr>
            <a:r>
              <a:rPr lang="en-US" altLang="en-US" smtClean="0"/>
              <a:t>6 Significant Digits</a:t>
            </a:r>
          </a:p>
          <a:p>
            <a:pPr>
              <a:buFontTx/>
              <a:buNone/>
            </a:pPr>
            <a:r>
              <a:rPr lang="en-US" altLang="en-US" smtClean="0"/>
              <a:t>2 Significant Digits</a:t>
            </a:r>
          </a:p>
          <a:p>
            <a:pPr>
              <a:buFontTx/>
              <a:buNone/>
            </a:pPr>
            <a:r>
              <a:rPr lang="en-US" altLang="en-US" smtClean="0"/>
              <a:t>3 Significant Digits</a:t>
            </a:r>
          </a:p>
          <a:p>
            <a:pPr>
              <a:buFontTx/>
              <a:buNone/>
            </a:pPr>
            <a:r>
              <a:rPr lang="en-US" altLang="en-US" smtClean="0"/>
              <a:t>4 Significant Digits</a:t>
            </a:r>
          </a:p>
          <a:p>
            <a:pPr>
              <a:buFontTx/>
              <a:buNone/>
            </a:pPr>
            <a:r>
              <a:rPr lang="en-US" altLang="en-US" smtClean="0"/>
              <a:t>1 Significant Digit</a:t>
            </a:r>
          </a:p>
          <a:p>
            <a:pPr>
              <a:buFontTx/>
              <a:buNone/>
            </a:pPr>
            <a:r>
              <a:rPr lang="en-US" altLang="en-US" smtClean="0"/>
              <a:t>4 Significant Digits</a:t>
            </a:r>
          </a:p>
          <a:p>
            <a:pPr>
              <a:buFontTx/>
              <a:buNone/>
            </a:pPr>
            <a:endParaRPr lang="en-US" altLang="en-US" smtClean="0"/>
          </a:p>
          <a:p>
            <a:pPr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Rules Rounding Significant Digits</a:t>
            </a:r>
            <a:br>
              <a:rPr lang="en-US" altLang="en-US" smtClean="0"/>
            </a:br>
            <a:r>
              <a:rPr lang="en-US" altLang="en-US" smtClean="0"/>
              <a:t>Rule #1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2860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smtClean="0"/>
              <a:t>If the digit to the immediate right of the last significant digit is less that 5, do not round up the last significant digit.</a:t>
            </a:r>
          </a:p>
          <a:p>
            <a:pPr>
              <a:lnSpc>
                <a:spcPct val="80000"/>
              </a:lnSpc>
            </a:pPr>
            <a:r>
              <a:rPr lang="en-US" altLang="en-US" sz="2800" smtClean="0"/>
              <a:t>For example, let’s say you have the number 43.82 and you want 3 significant digits</a:t>
            </a:r>
          </a:p>
          <a:p>
            <a:pPr>
              <a:lnSpc>
                <a:spcPct val="80000"/>
              </a:lnSpc>
            </a:pPr>
            <a:r>
              <a:rPr lang="en-US" altLang="en-US" sz="2800" smtClean="0"/>
              <a:t>The last number that you want is the 8 – 43.</a:t>
            </a:r>
            <a:r>
              <a:rPr lang="en-US" altLang="en-US" sz="2800" smtClean="0">
                <a:solidFill>
                  <a:srgbClr val="FF0000"/>
                </a:solidFill>
              </a:rPr>
              <a:t>8</a:t>
            </a:r>
            <a:r>
              <a:rPr lang="en-US" altLang="en-US" sz="2800" smtClean="0"/>
              <a:t>2 </a:t>
            </a:r>
          </a:p>
          <a:p>
            <a:pPr>
              <a:lnSpc>
                <a:spcPct val="80000"/>
              </a:lnSpc>
            </a:pPr>
            <a:r>
              <a:rPr lang="en-US" altLang="en-US" sz="2800" smtClean="0"/>
              <a:t>The number to the right of the 8 is a 2</a:t>
            </a:r>
          </a:p>
          <a:p>
            <a:pPr>
              <a:lnSpc>
                <a:spcPct val="80000"/>
              </a:lnSpc>
            </a:pPr>
            <a:r>
              <a:rPr lang="en-US" altLang="en-US" sz="2800" smtClean="0"/>
              <a:t>Therefore, you would not round up &amp; the number would be 43.8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Rounding Rule #2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smtClean="0"/>
              <a:t>If the digit to the immediate right of the last significant digit is greater that a 5, you round up the last significant figure</a:t>
            </a:r>
          </a:p>
          <a:p>
            <a:r>
              <a:rPr lang="en-US" altLang="en-US" sz="2800" smtClean="0"/>
              <a:t>Let’s say you have the number 234.87 and you want 4 significant digits</a:t>
            </a:r>
          </a:p>
          <a:p>
            <a:r>
              <a:rPr lang="en-US" altLang="en-US" sz="2800" smtClean="0"/>
              <a:t>234.</a:t>
            </a:r>
            <a:r>
              <a:rPr lang="en-US" altLang="en-US" sz="2800" smtClean="0">
                <a:solidFill>
                  <a:srgbClr val="FF0000"/>
                </a:solidFill>
              </a:rPr>
              <a:t>8</a:t>
            </a:r>
            <a:r>
              <a:rPr lang="en-US" altLang="en-US" sz="2800" smtClean="0"/>
              <a:t>7 – The last number you want is the 8 and the number to the right is a 7</a:t>
            </a:r>
          </a:p>
          <a:p>
            <a:r>
              <a:rPr lang="en-US" altLang="en-US" sz="2800" smtClean="0"/>
              <a:t>Therefore, you would round up &amp; get 234.9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Rounding Rule #3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If the number to the immediate right of the last significant is a 5, and that 5 is followed by a non zero digit, round up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78.</a:t>
            </a:r>
            <a:r>
              <a:rPr lang="en-US" altLang="en-US" sz="2800" smtClean="0">
                <a:solidFill>
                  <a:srgbClr val="FF0000"/>
                </a:solidFill>
              </a:rPr>
              <a:t>6</a:t>
            </a:r>
            <a:r>
              <a:rPr lang="en-US" altLang="en-US" sz="2800" smtClean="0"/>
              <a:t>57	(you want 3 significant digits)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The number you want is the 6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The 6 is followed by a 5 and the 5 is followed by a non zero number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Therefore, you round up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78.7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Rounding Rule #4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If the number to the immediate right of the last significant is a 5, and that 5 is followed by a zero, you look at the last significant digit and make it even.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2.5</a:t>
            </a:r>
            <a:r>
              <a:rPr lang="en-US" altLang="en-US" sz="2800" smtClean="0">
                <a:solidFill>
                  <a:srgbClr val="FF0000"/>
                </a:solidFill>
              </a:rPr>
              <a:t>3</a:t>
            </a:r>
            <a:r>
              <a:rPr lang="en-US" altLang="en-US" sz="2800" smtClean="0"/>
              <a:t>50	(want 3 significant digits)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The number to the right of the digit you want is a 5 followed by a 0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Therefore you want the final digit to be even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2.5</a:t>
            </a:r>
            <a:r>
              <a:rPr lang="en-US" altLang="en-US" sz="2800" smtClean="0">
                <a:solidFill>
                  <a:srgbClr val="FF0000"/>
                </a:solidFill>
              </a:rPr>
              <a:t>4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Say you have this number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2.5</a:t>
            </a:r>
            <a:r>
              <a:rPr lang="en-US" altLang="en-US" smtClean="0">
                <a:solidFill>
                  <a:srgbClr val="FF0000"/>
                </a:solidFill>
              </a:rPr>
              <a:t>2</a:t>
            </a:r>
            <a:r>
              <a:rPr lang="en-US" altLang="en-US" smtClean="0"/>
              <a:t>50  		(want 3 significant digits)</a:t>
            </a:r>
          </a:p>
          <a:p>
            <a:r>
              <a:rPr lang="en-US" altLang="en-US" smtClean="0"/>
              <a:t>The number to the right of the digit you want is a 5 followed by a 0</a:t>
            </a:r>
          </a:p>
          <a:p>
            <a:r>
              <a:rPr lang="en-US" altLang="en-US" smtClean="0"/>
              <a:t>Therefore you want the final digit to be even and it already is</a:t>
            </a:r>
          </a:p>
          <a:p>
            <a:r>
              <a:rPr lang="en-US" altLang="en-US" smtClean="0"/>
              <a:t>2.5</a:t>
            </a:r>
            <a:r>
              <a:rPr lang="en-US" altLang="en-US" smtClean="0">
                <a:solidFill>
                  <a:srgbClr val="FF0000"/>
                </a:solidFill>
              </a:rPr>
              <a:t>2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Significant Figures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Scientist use significant figures to determine how precise a measurement is</a:t>
            </a:r>
          </a:p>
          <a:p>
            <a:r>
              <a:rPr lang="en-US" altLang="en-US" smtClean="0"/>
              <a:t>Significant digits in a measurement include all of the known digits plus one estimated digit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Let’s try these examples…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/>
              <a:t>20</a:t>
            </a:r>
            <a:r>
              <a:rPr lang="en-US" altLang="en-US" sz="2400" smtClean="0">
                <a:solidFill>
                  <a:srgbClr val="FF0000"/>
                </a:solidFill>
              </a:rPr>
              <a:t>0</a:t>
            </a:r>
            <a:r>
              <a:rPr lang="en-US" altLang="en-US" sz="2400" smtClean="0"/>
              <a:t>.99	(want 3 SF)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/>
              <a:t>1</a:t>
            </a:r>
            <a:r>
              <a:rPr lang="en-US" altLang="en-US" sz="2400" smtClean="0">
                <a:solidFill>
                  <a:srgbClr val="FF0000"/>
                </a:solidFill>
              </a:rPr>
              <a:t>8</a:t>
            </a:r>
            <a:r>
              <a:rPr lang="en-US" altLang="en-US" sz="2400" smtClean="0"/>
              <a:t>.22		(want 2 SF)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/>
              <a:t>13</a:t>
            </a:r>
            <a:r>
              <a:rPr lang="en-US" altLang="en-US" sz="2400" smtClean="0">
                <a:solidFill>
                  <a:srgbClr val="FF0000"/>
                </a:solidFill>
              </a:rPr>
              <a:t>5</a:t>
            </a:r>
            <a:r>
              <a:rPr lang="en-US" altLang="en-US" sz="2400" smtClean="0"/>
              <a:t>.50	(want 3 SF)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/>
              <a:t>0.00</a:t>
            </a:r>
            <a:r>
              <a:rPr lang="en-US" altLang="en-US" sz="2400" smtClean="0">
                <a:solidFill>
                  <a:srgbClr val="FF0000"/>
                </a:solidFill>
              </a:rPr>
              <a:t>2</a:t>
            </a:r>
            <a:r>
              <a:rPr lang="en-US" altLang="en-US" sz="2400" smtClean="0"/>
              <a:t>99	(want 1 SF)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/>
              <a:t>9</a:t>
            </a:r>
            <a:r>
              <a:rPr lang="en-US" altLang="en-US" sz="2400" smtClean="0">
                <a:solidFill>
                  <a:srgbClr val="FF0000"/>
                </a:solidFill>
              </a:rPr>
              <a:t>8</a:t>
            </a:r>
            <a:r>
              <a:rPr lang="en-US" altLang="en-US" sz="2400" smtClean="0"/>
              <a:t>.59		(want 2 SF)		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562600" y="1981200"/>
            <a:ext cx="28956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/>
              <a:t>201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/>
              <a:t>18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/>
              <a:t>136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/>
              <a:t>0.003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/>
              <a:t>99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Scientific Notation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Scientific notation is used to express very large or very small numbers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I consists of a number between 1 &amp; 10 followed by x 10 to an exponent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The exponent can be determined by the number of decimal places you have to move to get only 1 number in front of the decimal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Large Numbers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If the number you start with is greater than 1, the exponent will be positive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Write the number 39923 in scientific notation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First move the decimal until 1 number is in front – 3.9923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Now at x 10 – 3.9923 x 10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Now count the number of decimal places that you moved (4)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Since the number you started with was greater than 1, the exponent will be positive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3.9923 x 10 </a:t>
            </a:r>
            <a:r>
              <a:rPr lang="en-US" altLang="en-US" sz="2800" baseline="30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Small Numbers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If the number you start with is less than 1, the exponent will be negative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Write the number 0.0052 in scientific notation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First move the decimal until 1 number is in front – 5.2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Now at x 10 – 5.2 x 10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Now count the number of decimal places that you moved (3)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Since the number you started with was less than 1, the exponent will be negative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5.2 x 10 </a:t>
            </a:r>
            <a:r>
              <a:rPr lang="en-US" altLang="en-US" sz="2800" baseline="30000" smtClean="0"/>
              <a:t>-3</a:t>
            </a: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Scientific Notation Examples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47800" y="2362200"/>
            <a:ext cx="25908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/>
              <a:t>99.343			</a:t>
            </a:r>
            <a:endParaRPr lang="en-US" altLang="en-US" sz="2400" baseline="300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/>
              <a:t>4000.1	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/>
              <a:t>0.000375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/>
              <a:t>0.0234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/>
              <a:t>94577.1			</a:t>
            </a:r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362200"/>
            <a:ext cx="23622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/>
              <a:t>9.9343 x 10</a:t>
            </a:r>
            <a:r>
              <a:rPr lang="en-US" altLang="en-US" sz="2400" baseline="30000" smtClean="0"/>
              <a:t>1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baseline="300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/>
              <a:t>4.0001 x 10</a:t>
            </a:r>
            <a:r>
              <a:rPr lang="en-US" altLang="en-US" sz="2400" baseline="30000" smtClean="0"/>
              <a:t>3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/>
              <a:t>3.75 x 10</a:t>
            </a:r>
            <a:r>
              <a:rPr lang="en-US" altLang="en-US" sz="2400" baseline="30000" smtClean="0"/>
              <a:t>-4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/>
              <a:t>2.34 x 10</a:t>
            </a:r>
            <a:r>
              <a:rPr lang="en-US" altLang="en-US" sz="2400" baseline="30000" smtClean="0"/>
              <a:t>-2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baseline="300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/>
              <a:t>9.45771 x 10</a:t>
            </a:r>
            <a:r>
              <a:rPr lang="en-US" altLang="en-US" sz="2400" baseline="30000" smtClean="0"/>
              <a:t>4</a:t>
            </a:r>
            <a:endParaRPr lang="en-US" altLang="en-US" sz="2400" smtClean="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smtClean="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baseline="30000" smtClean="0"/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1143000" y="1447800"/>
            <a:ext cx="6831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2400"/>
              <a:t>Place the following numbers in scientific notation: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Going from Scientific Notation to Ordinary Notation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You start with the number and move the decimal the same number of spaces as the exponent.</a:t>
            </a:r>
          </a:p>
          <a:p>
            <a:r>
              <a:rPr lang="en-US" altLang="en-US" smtClean="0"/>
              <a:t>If the exponent is positive, the number will be greater than 1</a:t>
            </a:r>
          </a:p>
          <a:p>
            <a:r>
              <a:rPr lang="en-US" altLang="en-US" smtClean="0"/>
              <a:t>If the exponent is negative, the number will be less than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Going to Ordinary Notation Examples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2590800"/>
            <a:ext cx="3581400" cy="2971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3 x 10</a:t>
            </a:r>
            <a:r>
              <a:rPr lang="en-US" altLang="en-US" baseline="30000" smtClean="0"/>
              <a:t>6		</a:t>
            </a:r>
          </a:p>
          <a:p>
            <a:pPr>
              <a:buFontTx/>
              <a:buNone/>
            </a:pPr>
            <a:r>
              <a:rPr lang="en-US" altLang="en-US" smtClean="0"/>
              <a:t>6.26x 10</a:t>
            </a:r>
            <a:r>
              <a:rPr lang="en-US" altLang="en-US" baseline="30000" smtClean="0"/>
              <a:t>9	</a:t>
            </a:r>
          </a:p>
          <a:p>
            <a:pPr>
              <a:buFontTx/>
              <a:buNone/>
            </a:pPr>
            <a:r>
              <a:rPr lang="en-US" altLang="en-US" smtClean="0"/>
              <a:t>5 x 10</a:t>
            </a:r>
            <a:r>
              <a:rPr lang="en-US" altLang="en-US" baseline="30000" smtClean="0"/>
              <a:t>-4		</a:t>
            </a:r>
          </a:p>
          <a:p>
            <a:pPr>
              <a:buFontTx/>
              <a:buNone/>
            </a:pPr>
            <a:r>
              <a:rPr lang="en-US" altLang="en-US" smtClean="0"/>
              <a:t>8.45 x 10</a:t>
            </a:r>
            <a:r>
              <a:rPr lang="en-US" altLang="en-US" baseline="30000" smtClean="0"/>
              <a:t>-7</a:t>
            </a:r>
          </a:p>
          <a:p>
            <a:pPr>
              <a:buFontTx/>
              <a:buNone/>
            </a:pPr>
            <a:r>
              <a:rPr lang="en-US" altLang="en-US" smtClean="0"/>
              <a:t>2.25 x 10</a:t>
            </a:r>
            <a:r>
              <a:rPr lang="en-US" altLang="en-US" baseline="30000" smtClean="0"/>
              <a:t>3		</a:t>
            </a:r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514600"/>
            <a:ext cx="3810000" cy="3048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3000000</a:t>
            </a:r>
          </a:p>
          <a:p>
            <a:pPr>
              <a:buFontTx/>
              <a:buNone/>
            </a:pPr>
            <a:r>
              <a:rPr lang="en-US" altLang="en-US" smtClean="0"/>
              <a:t>6260000000</a:t>
            </a:r>
          </a:p>
          <a:p>
            <a:pPr>
              <a:buFontTx/>
              <a:buNone/>
            </a:pPr>
            <a:r>
              <a:rPr lang="en-US" altLang="en-US" smtClean="0"/>
              <a:t>0.0005</a:t>
            </a:r>
          </a:p>
          <a:p>
            <a:pPr>
              <a:buFontTx/>
              <a:buNone/>
            </a:pPr>
            <a:r>
              <a:rPr lang="en-US" altLang="en-US" smtClean="0"/>
              <a:t>0.000000845</a:t>
            </a:r>
          </a:p>
          <a:p>
            <a:pPr>
              <a:buFontTx/>
              <a:buNone/>
            </a:pPr>
            <a:r>
              <a:rPr lang="en-US" altLang="en-US" smtClean="0"/>
              <a:t>2250</a:t>
            </a:r>
          </a:p>
        </p:txBody>
      </p:sp>
      <p:sp>
        <p:nvSpPr>
          <p:cNvPr id="28677" name="Rectangle 4"/>
          <p:cNvSpPr>
            <a:spLocks noChangeArrowheads="1"/>
          </p:cNvSpPr>
          <p:nvPr/>
        </p:nvSpPr>
        <p:spPr bwMode="auto">
          <a:xfrm>
            <a:off x="1371600" y="1981200"/>
            <a:ext cx="6764338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en-US" altLang="en-US" sz="2400"/>
              <a:t>Place the following numbers in ordinary notation: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For example…</a:t>
            </a:r>
          </a:p>
        </p:txBody>
      </p:sp>
      <p:sp>
        <p:nvSpPr>
          <p:cNvPr id="296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7772400" cy="4114800"/>
          </a:xfrm>
        </p:spPr>
        <p:txBody>
          <a:bodyPr/>
          <a:lstStyle/>
          <a:p>
            <a:r>
              <a:rPr lang="en-US" altLang="en-US" sz="2800" smtClean="0"/>
              <a:t>Look at the ruler below</a:t>
            </a:r>
          </a:p>
          <a:p>
            <a:endParaRPr lang="en-US" altLang="en-US" sz="2800" smtClean="0"/>
          </a:p>
          <a:p>
            <a:endParaRPr lang="en-US" altLang="en-US" sz="2800" smtClean="0"/>
          </a:p>
          <a:p>
            <a:r>
              <a:rPr lang="en-US" altLang="en-US" sz="2800" smtClean="0"/>
              <a:t>Each line is 0.1cm</a:t>
            </a:r>
          </a:p>
          <a:p>
            <a:r>
              <a:rPr lang="en-US" altLang="en-US" sz="2800" smtClean="0"/>
              <a:t>You can read that the arrow is on 13.3 cm</a:t>
            </a:r>
          </a:p>
          <a:p>
            <a:r>
              <a:rPr lang="en-US" altLang="en-US" sz="2800" smtClean="0"/>
              <a:t>However, using significant figures, you must estimate the next digit</a:t>
            </a:r>
          </a:p>
          <a:p>
            <a:r>
              <a:rPr lang="en-US" altLang="en-US" sz="2800" smtClean="0"/>
              <a:t>That would give you 13.30 cm</a:t>
            </a:r>
          </a:p>
        </p:txBody>
      </p:sp>
      <p:sp>
        <p:nvSpPr>
          <p:cNvPr id="5124" name="Rectangle 1030"/>
          <p:cNvSpPr>
            <a:spLocks noChangeArrowheads="1"/>
          </p:cNvSpPr>
          <p:nvPr/>
        </p:nvSpPr>
        <p:spPr bwMode="auto">
          <a:xfrm>
            <a:off x="2576513" y="30813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en-US" altLang="en-US" sz="1800"/>
          </a:p>
        </p:txBody>
      </p:sp>
      <p:pic>
        <p:nvPicPr>
          <p:cNvPr id="5125" name="Picture 10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86000"/>
            <a:ext cx="76200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Let’s try this one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Look at the ruler below</a:t>
            </a:r>
          </a:p>
          <a:p>
            <a:endParaRPr lang="en-US" altLang="en-US" smtClean="0"/>
          </a:p>
          <a:p>
            <a:r>
              <a:rPr lang="en-US" altLang="en-US" smtClean="0"/>
              <a:t>What can you read before you estimate?</a:t>
            </a:r>
          </a:p>
          <a:p>
            <a:r>
              <a:rPr lang="en-US" altLang="en-US" smtClean="0"/>
              <a:t>12.8 cm</a:t>
            </a:r>
          </a:p>
          <a:p>
            <a:r>
              <a:rPr lang="en-US" altLang="en-US" smtClean="0"/>
              <a:t>Now estimate the next digit…</a:t>
            </a:r>
          </a:p>
          <a:p>
            <a:r>
              <a:rPr lang="en-US" altLang="en-US" smtClean="0"/>
              <a:t>12.85 cm</a:t>
            </a:r>
          </a:p>
          <a:p>
            <a:endParaRPr lang="en-US" altLang="en-US" smtClean="0"/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3371850" y="29908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en-US" altLang="en-US" sz="1800"/>
          </a:p>
        </p:txBody>
      </p:sp>
      <p:sp>
        <p:nvSpPr>
          <p:cNvPr id="6149" name="Rectangle 7"/>
          <p:cNvSpPr>
            <a:spLocks noChangeArrowheads="1"/>
          </p:cNvSpPr>
          <p:nvPr/>
        </p:nvSpPr>
        <p:spPr bwMode="auto">
          <a:xfrm>
            <a:off x="2638425" y="31194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en-US" altLang="en-US" sz="1800"/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590800"/>
            <a:ext cx="77724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same rules apply with all instruments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The same rules apply</a:t>
            </a:r>
          </a:p>
          <a:p>
            <a:r>
              <a:rPr lang="en-US" altLang="en-US" smtClean="0"/>
              <a:t>Read to the last digit that you know</a:t>
            </a:r>
          </a:p>
          <a:p>
            <a:r>
              <a:rPr lang="en-US" altLang="en-US" smtClean="0"/>
              <a:t>Estimate the final digit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Let’s try graduated cylinders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smtClean="0"/>
              <a:t>Look at the graduated cylinder below</a:t>
            </a:r>
          </a:p>
          <a:p>
            <a:endParaRPr lang="en-US" altLang="en-US" sz="2800" smtClean="0"/>
          </a:p>
          <a:p>
            <a:endParaRPr lang="en-US" altLang="en-US" sz="2800" smtClean="0"/>
          </a:p>
          <a:p>
            <a:endParaRPr lang="en-US" altLang="en-US" sz="2800" smtClean="0"/>
          </a:p>
          <a:p>
            <a:r>
              <a:rPr lang="en-US" altLang="en-US" sz="2800" smtClean="0"/>
              <a:t>What can you read with confidence?</a:t>
            </a:r>
          </a:p>
          <a:p>
            <a:r>
              <a:rPr lang="en-US" altLang="en-US" sz="2800" smtClean="0"/>
              <a:t>56 ml</a:t>
            </a:r>
          </a:p>
          <a:p>
            <a:r>
              <a:rPr lang="en-US" altLang="en-US" sz="2800" smtClean="0"/>
              <a:t>Now estimate the last digit</a:t>
            </a:r>
          </a:p>
          <a:p>
            <a:r>
              <a:rPr lang="en-US" altLang="en-US" sz="2800" smtClean="0"/>
              <a:t>56.0 ml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514600"/>
            <a:ext cx="3886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One more graduated cylinder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Look at the cylinder below…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What is the measurement?</a:t>
            </a:r>
          </a:p>
          <a:p>
            <a:r>
              <a:rPr lang="en-US" altLang="en-US" smtClean="0"/>
              <a:t>53.5 ml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590800"/>
            <a:ext cx="3048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Rules for Significant figures</a:t>
            </a:r>
            <a:br>
              <a:rPr lang="en-US" altLang="en-US" smtClean="0"/>
            </a:br>
            <a:r>
              <a:rPr lang="en-US" altLang="en-US" smtClean="0"/>
              <a:t>Rule #1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168525"/>
          </a:xfrm>
        </p:spPr>
        <p:txBody>
          <a:bodyPr/>
          <a:lstStyle/>
          <a:p>
            <a:r>
              <a:rPr lang="en-US" altLang="en-US" smtClean="0"/>
              <a:t>All non zero digits are </a:t>
            </a:r>
            <a:r>
              <a:rPr lang="en-US" altLang="en-US" b="1" smtClean="0"/>
              <a:t>ALWAYS </a:t>
            </a:r>
            <a:r>
              <a:rPr lang="en-US" altLang="en-US" smtClean="0"/>
              <a:t>significant</a:t>
            </a:r>
          </a:p>
          <a:p>
            <a:r>
              <a:rPr lang="en-US" altLang="en-US" smtClean="0"/>
              <a:t>How many significant digits are in the following numbers?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676400" y="4267200"/>
            <a:ext cx="22256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buFontTx/>
              <a:buChar char="•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274	</a:t>
            </a:r>
          </a:p>
          <a:p>
            <a:pPr eaLnBrk="1" hangingPunct="1"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	</a:t>
            </a:r>
          </a:p>
          <a:p>
            <a:pPr eaLnBrk="1" hangingPunct="1">
              <a:buFontTx/>
              <a:buChar char="•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25.632		</a:t>
            </a:r>
          </a:p>
          <a:p>
            <a:pPr eaLnBrk="1" hangingPunct="1">
              <a:buFontTx/>
              <a:buChar char="•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8.987		</a:t>
            </a:r>
            <a:endParaRPr lang="en-US" sz="2400">
              <a:latin typeface="Arial" charset="0"/>
            </a:endParaRP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4724400" y="4191000"/>
            <a:ext cx="30543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buFontTx/>
              <a:buChar char="•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 Significant Figures</a:t>
            </a:r>
          </a:p>
          <a:p>
            <a:pPr eaLnBrk="1" hangingPunct="1"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eaLnBrk="1" hangingPunct="1">
              <a:buFontTx/>
              <a:buChar char="•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5 Significant Digits</a:t>
            </a:r>
          </a:p>
          <a:p>
            <a:pPr eaLnBrk="1" hangingPunct="1"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eaLnBrk="1" hangingPunct="1">
              <a:buFontTx/>
              <a:buChar char="•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 Significant Figures</a:t>
            </a:r>
          </a:p>
          <a:p>
            <a:pPr eaLnBrk="1" hangingPunct="1">
              <a:defRPr/>
            </a:pPr>
            <a:endParaRPr lang="en-US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Rule #2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209800"/>
          </a:xfrm>
        </p:spPr>
        <p:txBody>
          <a:bodyPr/>
          <a:lstStyle/>
          <a:p>
            <a:r>
              <a:rPr lang="en-US" altLang="en-US" smtClean="0"/>
              <a:t>All zeros between significant digits are </a:t>
            </a:r>
            <a:r>
              <a:rPr lang="en-US" altLang="en-US" b="1" smtClean="0"/>
              <a:t>ALWAYS</a:t>
            </a:r>
            <a:r>
              <a:rPr lang="en-US" altLang="en-US" smtClean="0"/>
              <a:t> significant</a:t>
            </a:r>
          </a:p>
          <a:p>
            <a:r>
              <a:rPr lang="en-US" altLang="en-US" smtClean="0"/>
              <a:t>How many significant digits are in the following numbers?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600200" y="4267200"/>
            <a:ext cx="201295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504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60002		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9.077	</a:t>
            </a:r>
          </a:p>
          <a:p>
            <a:pPr>
              <a:spcBef>
                <a:spcPct val="0"/>
              </a:spcBef>
              <a:buFontTx/>
              <a:buNone/>
            </a:pPr>
            <a:endParaRPr kumimoji="0" lang="en-US" altLang="en-US" sz="2400"/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3886200" y="4191000"/>
            <a:ext cx="2947988" cy="219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3 Significant Figures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5 Significant Digits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4 Significant Figures</a:t>
            </a:r>
          </a:p>
          <a:p>
            <a:pPr>
              <a:spcBef>
                <a:spcPct val="0"/>
              </a:spcBef>
              <a:buFontTx/>
              <a:buNone/>
            </a:pPr>
            <a:endParaRPr kumimoji="0"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ibbons design template">
  <a:themeElements>
    <a:clrScheme name="Ribbons design template 4">
      <a:dk1>
        <a:srgbClr val="000022"/>
      </a:dk1>
      <a:lt1>
        <a:srgbClr val="FFFFFF"/>
      </a:lt1>
      <a:dk2>
        <a:srgbClr val="000066"/>
      </a:dk2>
      <a:lt2>
        <a:srgbClr val="FFCC00"/>
      </a:lt2>
      <a:accent1>
        <a:srgbClr val="666699"/>
      </a:accent1>
      <a:accent2>
        <a:srgbClr val="000048"/>
      </a:accent2>
      <a:accent3>
        <a:srgbClr val="AAAAB8"/>
      </a:accent3>
      <a:accent4>
        <a:srgbClr val="DADADA"/>
      </a:accent4>
      <a:accent5>
        <a:srgbClr val="B8B8CA"/>
      </a:accent5>
      <a:accent6>
        <a:srgbClr val="000040"/>
      </a:accent6>
      <a:hlink>
        <a:srgbClr val="9999FF"/>
      </a:hlink>
      <a:folHlink>
        <a:srgbClr val="000099"/>
      </a:folHlink>
    </a:clrScheme>
    <a:fontScheme name="Ribbons desig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ibbons design template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design template 2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design template 3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design template 4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design template 5">
        <a:dk1>
          <a:srgbClr val="663300"/>
        </a:dk1>
        <a:lt1>
          <a:srgbClr val="FFFFFF"/>
        </a:lt1>
        <a:dk2>
          <a:srgbClr val="000000"/>
        </a:dk2>
        <a:lt2>
          <a:srgbClr val="FFFF99"/>
        </a:lt2>
        <a:accent1>
          <a:srgbClr val="FFCC66"/>
        </a:accent1>
        <a:accent2>
          <a:srgbClr val="FFFFCC"/>
        </a:accent2>
        <a:accent3>
          <a:srgbClr val="FFFFFF"/>
        </a:accent3>
        <a:accent4>
          <a:srgbClr val="562A00"/>
        </a:accent4>
        <a:accent5>
          <a:srgbClr val="FFE2B8"/>
        </a:accent5>
        <a:accent6>
          <a:srgbClr val="E7E7B9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design template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Ribbons design template</Template>
  <TotalTime>613</TotalTime>
  <Words>941</Words>
  <Application>Microsoft Office PowerPoint</Application>
  <PresentationFormat>On-screen Show (4:3)</PresentationFormat>
  <Paragraphs>218</Paragraphs>
  <Slides>26</Slides>
  <Notes>0</Notes>
  <HiddenSlides>5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Ribbons design template</vt:lpstr>
      <vt:lpstr>Introduction to Significant Figures &amp;</vt:lpstr>
      <vt:lpstr>Significant Figures</vt:lpstr>
      <vt:lpstr>For example…</vt:lpstr>
      <vt:lpstr>Let’s try this one</vt:lpstr>
      <vt:lpstr>The same rules apply with all instruments</vt:lpstr>
      <vt:lpstr>Let’s try graduated cylinders</vt:lpstr>
      <vt:lpstr>One more graduated cylinder</vt:lpstr>
      <vt:lpstr>Rules for Significant figures Rule #1</vt:lpstr>
      <vt:lpstr>Rule #2</vt:lpstr>
      <vt:lpstr>Rule #3</vt:lpstr>
      <vt:lpstr>Rule #4</vt:lpstr>
      <vt:lpstr>For example</vt:lpstr>
      <vt:lpstr>Rule #5</vt:lpstr>
      <vt:lpstr>How many significant digits are in the following numbers?</vt:lpstr>
      <vt:lpstr>Rules Rounding Significant Digits Rule #1</vt:lpstr>
      <vt:lpstr>Rounding Rule #2</vt:lpstr>
      <vt:lpstr>Rounding Rule #3</vt:lpstr>
      <vt:lpstr>Rounding Rule #4</vt:lpstr>
      <vt:lpstr>Say you have this number</vt:lpstr>
      <vt:lpstr>Let’s try these examples…</vt:lpstr>
      <vt:lpstr>Scientific Notation</vt:lpstr>
      <vt:lpstr>Large Numbers</vt:lpstr>
      <vt:lpstr>Small Numbers</vt:lpstr>
      <vt:lpstr>Scientific Notation Examples</vt:lpstr>
      <vt:lpstr>Going from Scientific Notation to Ordinary Notation</vt:lpstr>
      <vt:lpstr>Going to Ordinary Notation Examples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Significant Figures &amp; Scientific Notation</dc:title>
  <dc:creator>A.J.</dc:creator>
  <cp:lastModifiedBy>gc</cp:lastModifiedBy>
  <cp:revision>19</cp:revision>
  <cp:lastPrinted>1601-01-01T00:00:00Z</cp:lastPrinted>
  <dcterms:created xsi:type="dcterms:W3CDTF">2005-06-27T00:32:23Z</dcterms:created>
  <dcterms:modified xsi:type="dcterms:W3CDTF">2016-10-17T03:50:05Z</dcterms:modified>
</cp:coreProperties>
</file>